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60" r:id="rId4"/>
    <p:sldId id="265" r:id="rId5"/>
    <p:sldId id="261" r:id="rId6"/>
    <p:sldId id="262" r:id="rId7"/>
    <p:sldId id="263" r:id="rId8"/>
    <p:sldId id="264" r:id="rId9"/>
    <p:sldId id="266" r:id="rId10"/>
    <p:sldId id="267" r:id="rId11"/>
    <p:sldId id="268" r:id="rId12"/>
    <p:sldId id="271" r:id="rId13"/>
    <p:sldId id="269" r:id="rId14"/>
    <p:sldId id="270" r:id="rId15"/>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78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nl-NL" smtClean="0"/>
              <a:t>Klik om de stijl te bewerken</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smtClean="0"/>
              <a:t>Klik om de ondertitelstijl van het model te bewerken</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C67C980A-9B7E-4C97-889E-B485A73B08D6}" type="datetimeFigureOut">
              <a:rPr lang="nl-NL" smtClean="0"/>
              <a:t>7-5-2020</a:t>
            </a:fld>
            <a:endParaRPr lang="nl-NL"/>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nl-NL"/>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E0797C84-FCD1-453D-A42F-F49AB27733CA}" type="slidenum">
              <a:rPr lang="nl-NL" smtClean="0"/>
              <a:t>‹nr.›</a:t>
            </a:fld>
            <a:endParaRPr lang="nl-NL"/>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09025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Vertical Text Placeholder 2"/>
          <p:cNvSpPr>
            <a:spLocks noGrp="1"/>
          </p:cNvSpPr>
          <p:nvPr>
            <p:ph type="body" orient="vert" idx="1"/>
          </p:nvPr>
        </p:nvSpPr>
        <p:spPr/>
        <p:txBody>
          <a:bodyPr vert="eaVert"/>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C67C980A-9B7E-4C97-889E-B485A73B08D6}" type="datetimeFigureOut">
              <a:rPr lang="nl-NL" smtClean="0"/>
              <a:t>7-5-2020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E0797C84-FCD1-453D-A42F-F49AB27733CA}" type="slidenum">
              <a:rPr lang="nl-NL" smtClean="0"/>
              <a:t>‹nr.›</a:t>
            </a:fld>
            <a:endParaRPr lang="nl-NL"/>
          </a:p>
        </p:txBody>
      </p:sp>
    </p:spTree>
    <p:extLst>
      <p:ext uri="{BB962C8B-B14F-4D97-AF65-F5344CB8AC3E}">
        <p14:creationId xmlns:p14="http://schemas.microsoft.com/office/powerpoint/2010/main" val="4189801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nl-NL" smtClean="0"/>
              <a:t>Klik om de stijl te bewerken</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C67C980A-9B7E-4C97-889E-B485A73B08D6}" type="datetimeFigureOut">
              <a:rPr lang="nl-NL" smtClean="0"/>
              <a:t>7-5-2020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E0797C84-FCD1-453D-A42F-F49AB27733CA}" type="slidenum">
              <a:rPr lang="nl-NL" smtClean="0"/>
              <a:t>‹nr.›</a:t>
            </a:fld>
            <a:endParaRPr lang="nl-NL"/>
          </a:p>
        </p:txBody>
      </p:sp>
    </p:spTree>
    <p:extLst>
      <p:ext uri="{BB962C8B-B14F-4D97-AF65-F5344CB8AC3E}">
        <p14:creationId xmlns:p14="http://schemas.microsoft.com/office/powerpoint/2010/main" val="41693491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Content Placeholder 2"/>
          <p:cNvSpPr>
            <a:spLocks noGrp="1"/>
          </p:cNvSpPr>
          <p:nvPr>
            <p:ph idx="1"/>
          </p:nvPr>
        </p:nvSpPr>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C67C980A-9B7E-4C97-889E-B485A73B08D6}" type="datetimeFigureOut">
              <a:rPr lang="nl-NL" smtClean="0"/>
              <a:t>7-5-2020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E0797C84-FCD1-453D-A42F-F49AB27733CA}" type="slidenum">
              <a:rPr lang="nl-NL" smtClean="0"/>
              <a:t>‹nr.›</a:t>
            </a:fld>
            <a:endParaRPr lang="nl-NL"/>
          </a:p>
        </p:txBody>
      </p:sp>
    </p:spTree>
    <p:extLst>
      <p:ext uri="{BB962C8B-B14F-4D97-AF65-F5344CB8AC3E}">
        <p14:creationId xmlns:p14="http://schemas.microsoft.com/office/powerpoint/2010/main" val="17619205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nl-NL" smtClean="0"/>
              <a:t>Klik om de stijl te bewerken</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C67C980A-9B7E-4C97-889E-B485A73B08D6}" type="datetimeFigureOut">
              <a:rPr lang="nl-NL" smtClean="0"/>
              <a:t>7-5-2020</a:t>
            </a:fld>
            <a:endParaRPr lang="nl-NL"/>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nl-NL"/>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E0797C84-FCD1-453D-A42F-F49AB27733CA}" type="slidenum">
              <a:rPr lang="nl-NL" smtClean="0"/>
              <a:t>‹nr.›</a:t>
            </a:fld>
            <a:endParaRPr lang="nl-NL"/>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283200639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Date Placeholder 4"/>
          <p:cNvSpPr>
            <a:spLocks noGrp="1"/>
          </p:cNvSpPr>
          <p:nvPr>
            <p:ph type="dt" sz="half" idx="10"/>
          </p:nvPr>
        </p:nvSpPr>
        <p:spPr/>
        <p:txBody>
          <a:bodyPr/>
          <a:lstStyle/>
          <a:p>
            <a:fld id="{C67C980A-9B7E-4C97-889E-B485A73B08D6}" type="datetimeFigureOut">
              <a:rPr lang="nl-NL" smtClean="0"/>
              <a:t>7-5-2020</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E0797C84-FCD1-453D-A42F-F49AB27733CA}" type="slidenum">
              <a:rPr lang="nl-NL" smtClean="0"/>
              <a:t>‹nr.›</a:t>
            </a:fld>
            <a:endParaRPr lang="nl-NL"/>
          </a:p>
        </p:txBody>
      </p:sp>
    </p:spTree>
    <p:extLst>
      <p:ext uri="{BB962C8B-B14F-4D97-AF65-F5344CB8AC3E}">
        <p14:creationId xmlns:p14="http://schemas.microsoft.com/office/powerpoint/2010/main" val="1992998852"/>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nl-NL" smtClean="0"/>
              <a:t>Klik om de stijl te bewerken</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4" name="Content Placeholder 3"/>
          <p:cNvSpPr>
            <a:spLocks noGrp="1"/>
          </p:cNvSpPr>
          <p:nvPr>
            <p:ph sz="half" idx="2"/>
          </p:nvPr>
        </p:nvSpPr>
        <p:spPr>
          <a:xfrm>
            <a:off x="1257300" y="2909102"/>
            <a:ext cx="4800600" cy="2996398"/>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6" name="Content Placeholder 5"/>
          <p:cNvSpPr>
            <a:spLocks noGrp="1"/>
          </p:cNvSpPr>
          <p:nvPr>
            <p:ph sz="quarter" idx="4"/>
          </p:nvPr>
        </p:nvSpPr>
        <p:spPr>
          <a:xfrm>
            <a:off x="6633864" y="2909102"/>
            <a:ext cx="4800600" cy="2996398"/>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6"/>
          <p:cNvSpPr>
            <a:spLocks noGrp="1"/>
          </p:cNvSpPr>
          <p:nvPr>
            <p:ph type="dt" sz="half" idx="10"/>
          </p:nvPr>
        </p:nvSpPr>
        <p:spPr/>
        <p:txBody>
          <a:bodyPr/>
          <a:lstStyle/>
          <a:p>
            <a:fld id="{C67C980A-9B7E-4C97-889E-B485A73B08D6}" type="datetimeFigureOut">
              <a:rPr lang="nl-NL" smtClean="0"/>
              <a:t>7-5-2020</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E0797C84-FCD1-453D-A42F-F49AB27733CA}" type="slidenum">
              <a:rPr lang="nl-NL" smtClean="0"/>
              <a:t>‹nr.›</a:t>
            </a:fld>
            <a:endParaRPr lang="nl-NL"/>
          </a:p>
        </p:txBody>
      </p:sp>
    </p:spTree>
    <p:extLst>
      <p:ext uri="{BB962C8B-B14F-4D97-AF65-F5344CB8AC3E}">
        <p14:creationId xmlns:p14="http://schemas.microsoft.com/office/powerpoint/2010/main" val="3995459974"/>
      </p:ext>
    </p:extLst>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Date Placeholder 2"/>
          <p:cNvSpPr>
            <a:spLocks noGrp="1"/>
          </p:cNvSpPr>
          <p:nvPr>
            <p:ph type="dt" sz="half" idx="10"/>
          </p:nvPr>
        </p:nvSpPr>
        <p:spPr/>
        <p:txBody>
          <a:bodyPr/>
          <a:lstStyle/>
          <a:p>
            <a:fld id="{C67C980A-9B7E-4C97-889E-B485A73B08D6}" type="datetimeFigureOut">
              <a:rPr lang="nl-NL" smtClean="0"/>
              <a:t>7-5-2020</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E0797C84-FCD1-453D-A42F-F49AB27733CA}" type="slidenum">
              <a:rPr lang="nl-NL" smtClean="0"/>
              <a:t>‹nr.›</a:t>
            </a:fld>
            <a:endParaRPr lang="nl-NL"/>
          </a:p>
        </p:txBody>
      </p:sp>
    </p:spTree>
    <p:extLst>
      <p:ext uri="{BB962C8B-B14F-4D97-AF65-F5344CB8AC3E}">
        <p14:creationId xmlns:p14="http://schemas.microsoft.com/office/powerpoint/2010/main" val="3141759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7C980A-9B7E-4C97-889E-B485A73B08D6}" type="datetimeFigureOut">
              <a:rPr lang="nl-NL" smtClean="0"/>
              <a:t>7-5-2020</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E0797C84-FCD1-453D-A42F-F49AB27733CA}" type="slidenum">
              <a:rPr lang="nl-NL" smtClean="0"/>
              <a:t>‹nr.›</a:t>
            </a:fld>
            <a:endParaRPr lang="nl-NL"/>
          </a:p>
        </p:txBody>
      </p:sp>
    </p:spTree>
    <p:extLst>
      <p:ext uri="{BB962C8B-B14F-4D97-AF65-F5344CB8AC3E}">
        <p14:creationId xmlns:p14="http://schemas.microsoft.com/office/powerpoint/2010/main" val="13349022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nl-NL" smtClean="0"/>
              <a:t>Klik om de stijl te bewerken</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Tekststijl van het model bewerken</a:t>
            </a:r>
          </a:p>
        </p:txBody>
      </p:sp>
      <p:sp>
        <p:nvSpPr>
          <p:cNvPr id="5" name="Date Placeholder 4"/>
          <p:cNvSpPr>
            <a:spLocks noGrp="1"/>
          </p:cNvSpPr>
          <p:nvPr>
            <p:ph type="dt" sz="half" idx="10"/>
          </p:nvPr>
        </p:nvSpPr>
        <p:spPr>
          <a:xfrm>
            <a:off x="765051" y="6375679"/>
            <a:ext cx="1233355" cy="348462"/>
          </a:xfrm>
        </p:spPr>
        <p:txBody>
          <a:bodyPr/>
          <a:lstStyle/>
          <a:p>
            <a:fld id="{C67C980A-9B7E-4C97-889E-B485A73B08D6}" type="datetimeFigureOut">
              <a:rPr lang="nl-NL" smtClean="0"/>
              <a:t>7-5-2020</a:t>
            </a:fld>
            <a:endParaRPr lang="nl-NL"/>
          </a:p>
        </p:txBody>
      </p:sp>
      <p:sp>
        <p:nvSpPr>
          <p:cNvPr id="6" name="Footer Placeholder 5"/>
          <p:cNvSpPr>
            <a:spLocks noGrp="1"/>
          </p:cNvSpPr>
          <p:nvPr>
            <p:ph type="ftr" sz="quarter" idx="11"/>
          </p:nvPr>
        </p:nvSpPr>
        <p:spPr>
          <a:xfrm>
            <a:off x="2103620" y="6375679"/>
            <a:ext cx="3482179" cy="345796"/>
          </a:xfrm>
        </p:spPr>
        <p:txBody>
          <a:bodyPr/>
          <a:lstStyle/>
          <a:p>
            <a:endParaRPr lang="nl-NL"/>
          </a:p>
        </p:txBody>
      </p:sp>
      <p:sp>
        <p:nvSpPr>
          <p:cNvPr id="7" name="Slide Number Placeholder 6"/>
          <p:cNvSpPr>
            <a:spLocks noGrp="1"/>
          </p:cNvSpPr>
          <p:nvPr>
            <p:ph type="sldNum" sz="quarter" idx="12"/>
          </p:nvPr>
        </p:nvSpPr>
        <p:spPr>
          <a:xfrm>
            <a:off x="5691014" y="6375679"/>
            <a:ext cx="1232456" cy="345796"/>
          </a:xfrm>
        </p:spPr>
        <p:txBody>
          <a:bodyPr/>
          <a:lstStyle/>
          <a:p>
            <a:fld id="{E0797C84-FCD1-453D-A42F-F49AB27733CA}" type="slidenum">
              <a:rPr lang="nl-NL" smtClean="0"/>
              <a:t>‹nr.›</a:t>
            </a:fld>
            <a:endParaRPr lang="nl-NL"/>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124131878"/>
      </p:ext>
    </p:extLst>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smtClean="0"/>
              <a:t>Klik op het pictogram als u een afbeelding wilt toevoegen</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nl-NL" smtClean="0"/>
              <a:t>Klik om de stijl te bewerken</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Tekststijl van het model bewerken</a:t>
            </a:r>
          </a:p>
        </p:txBody>
      </p:sp>
      <p:sp>
        <p:nvSpPr>
          <p:cNvPr id="5" name="Date Placeholder 4"/>
          <p:cNvSpPr>
            <a:spLocks noGrp="1"/>
          </p:cNvSpPr>
          <p:nvPr>
            <p:ph type="dt" sz="half" idx="10"/>
          </p:nvPr>
        </p:nvSpPr>
        <p:spPr>
          <a:xfrm>
            <a:off x="765950" y="6375679"/>
            <a:ext cx="1232456" cy="348462"/>
          </a:xfrm>
        </p:spPr>
        <p:txBody>
          <a:bodyPr/>
          <a:lstStyle/>
          <a:p>
            <a:fld id="{C67C980A-9B7E-4C97-889E-B485A73B08D6}" type="datetimeFigureOut">
              <a:rPr lang="nl-NL" smtClean="0"/>
              <a:t>7-5-2020</a:t>
            </a:fld>
            <a:endParaRPr lang="nl-NL"/>
          </a:p>
        </p:txBody>
      </p:sp>
      <p:sp>
        <p:nvSpPr>
          <p:cNvPr id="6" name="Footer Placeholder 5"/>
          <p:cNvSpPr>
            <a:spLocks noGrp="1"/>
          </p:cNvSpPr>
          <p:nvPr>
            <p:ph type="ftr" sz="quarter" idx="11"/>
          </p:nvPr>
        </p:nvSpPr>
        <p:spPr>
          <a:xfrm>
            <a:off x="2103621" y="6375679"/>
            <a:ext cx="3482178" cy="345796"/>
          </a:xfrm>
        </p:spPr>
        <p:txBody>
          <a:bodyPr/>
          <a:lstStyle/>
          <a:p>
            <a:endParaRPr lang="nl-NL"/>
          </a:p>
        </p:txBody>
      </p:sp>
      <p:sp>
        <p:nvSpPr>
          <p:cNvPr id="7" name="Slide Number Placeholder 6"/>
          <p:cNvSpPr>
            <a:spLocks noGrp="1"/>
          </p:cNvSpPr>
          <p:nvPr>
            <p:ph type="sldNum" sz="quarter" idx="12"/>
          </p:nvPr>
        </p:nvSpPr>
        <p:spPr>
          <a:xfrm>
            <a:off x="5687568" y="6375679"/>
            <a:ext cx="1234440" cy="345796"/>
          </a:xfrm>
        </p:spPr>
        <p:txBody>
          <a:bodyPr/>
          <a:lstStyle/>
          <a:p>
            <a:fld id="{E0797C84-FCD1-453D-A42F-F49AB27733CA}" type="slidenum">
              <a:rPr lang="nl-NL" smtClean="0"/>
              <a:t>‹nr.›</a:t>
            </a:fld>
            <a:endParaRPr lang="nl-NL"/>
          </a:p>
        </p:txBody>
      </p:sp>
    </p:spTree>
    <p:extLst>
      <p:ext uri="{BB962C8B-B14F-4D97-AF65-F5344CB8AC3E}">
        <p14:creationId xmlns:p14="http://schemas.microsoft.com/office/powerpoint/2010/main" val="3584889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nl-NL" smtClean="0"/>
              <a:t>Klik om de stijl te bewerken</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C67C980A-9B7E-4C97-889E-B485A73B08D6}" type="datetimeFigureOut">
              <a:rPr lang="nl-NL" smtClean="0"/>
              <a:t>7-5-2020</a:t>
            </a:fld>
            <a:endParaRPr lang="nl-NL"/>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nl-NL"/>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E0797C84-FCD1-453D-A42F-F49AB27733CA}" type="slidenum">
              <a:rPr lang="nl-NL" smtClean="0"/>
              <a:t>‹nr.›</a:t>
            </a:fld>
            <a:endParaRPr lang="nl-NL"/>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64985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8.jpeg"/><Relationship Id="rId2" Type="http://schemas.openxmlformats.org/officeDocument/2006/relationships/video" Target="https://www.youtube.com/embed/1DdCen7Ekoo" TargetMode="External"/><Relationship Id="rId1" Type="http://schemas.openxmlformats.org/officeDocument/2006/relationships/video" Target="https://www.youtube.com/embed/aMiifu9pTc4" TargetMode="External"/><Relationship Id="rId6" Type="http://schemas.openxmlformats.org/officeDocument/2006/relationships/image" Target="../media/image7.jpeg"/><Relationship Id="rId5" Type="http://schemas.openxmlformats.org/officeDocument/2006/relationships/hyperlink" Target="https://www.youtube.com/watch?v=QzQXZZOPdCg" TargetMode="External"/><Relationship Id="rId4" Type="http://schemas.openxmlformats.org/officeDocument/2006/relationships/hyperlink" Target="https://www.youtube.com/watch?v=GCpvb5qiY5g"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video" Target="https://www.youtube.com/embed/0ANweSVbvDw" TargetMode="External"/><Relationship Id="rId1" Type="http://schemas.openxmlformats.org/officeDocument/2006/relationships/video" Target="https://www.youtube.com/embed/7W9jaoJCaRk" TargetMode="Externa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hyperlink" Target="https://www.youtube.com/watch?v=7W9jaoJCaRk"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err="1" smtClean="0"/>
              <a:t>Ontwikkelingspyschologie</a:t>
            </a:r>
            <a:endParaRPr lang="nl-NL" dirty="0"/>
          </a:p>
        </p:txBody>
      </p:sp>
      <p:sp>
        <p:nvSpPr>
          <p:cNvPr id="3" name="Ondertitel 2"/>
          <p:cNvSpPr>
            <a:spLocks noGrp="1"/>
          </p:cNvSpPr>
          <p:nvPr>
            <p:ph type="subTitle" idx="1"/>
          </p:nvPr>
        </p:nvSpPr>
        <p:spPr/>
        <p:txBody>
          <a:bodyPr>
            <a:normAutofit lnSpcReduction="10000"/>
          </a:bodyPr>
          <a:lstStyle/>
          <a:p>
            <a:r>
              <a:rPr lang="nl-NL" dirty="0" smtClean="0"/>
              <a:t>Leerjaar 2</a:t>
            </a:r>
          </a:p>
          <a:p>
            <a:r>
              <a:rPr lang="nl-NL" smtClean="0"/>
              <a:t>Periode </a:t>
            </a:r>
            <a:r>
              <a:rPr lang="nl-NL" smtClean="0"/>
              <a:t>8 </a:t>
            </a:r>
            <a:r>
              <a:rPr lang="nl-NL" dirty="0" smtClean="0"/>
              <a:t>les1</a:t>
            </a:r>
            <a:endParaRPr lang="nl-NL" dirty="0"/>
          </a:p>
        </p:txBody>
      </p:sp>
    </p:spTree>
    <p:extLst>
      <p:ext uri="{BB962C8B-B14F-4D97-AF65-F5344CB8AC3E}">
        <p14:creationId xmlns:p14="http://schemas.microsoft.com/office/powerpoint/2010/main" val="4369526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Afbeelding 1"/>
          <p:cNvPicPr>
            <a:picLocks noChangeAspect="1"/>
          </p:cNvPicPr>
          <p:nvPr/>
        </p:nvPicPr>
        <p:blipFill>
          <a:blip r:embed="rId2"/>
          <a:stretch>
            <a:fillRect/>
          </a:stretch>
        </p:blipFill>
        <p:spPr>
          <a:xfrm>
            <a:off x="1149530" y="428623"/>
            <a:ext cx="5306707" cy="2549707"/>
          </a:xfrm>
          <a:prstGeom prst="rect">
            <a:avLst/>
          </a:prstGeom>
        </p:spPr>
      </p:pic>
      <p:pic>
        <p:nvPicPr>
          <p:cNvPr id="4" name="Afbeelding 3"/>
          <p:cNvPicPr>
            <a:picLocks noChangeAspect="1"/>
          </p:cNvPicPr>
          <p:nvPr/>
        </p:nvPicPr>
        <p:blipFill>
          <a:blip r:embed="rId3"/>
          <a:stretch>
            <a:fillRect/>
          </a:stretch>
        </p:blipFill>
        <p:spPr>
          <a:xfrm>
            <a:off x="6949440" y="1552029"/>
            <a:ext cx="4876800" cy="3267075"/>
          </a:xfrm>
          <a:prstGeom prst="rect">
            <a:avLst/>
          </a:prstGeom>
        </p:spPr>
      </p:pic>
      <p:pic>
        <p:nvPicPr>
          <p:cNvPr id="5" name="Afbeelding 4"/>
          <p:cNvPicPr>
            <a:picLocks noChangeAspect="1"/>
          </p:cNvPicPr>
          <p:nvPr/>
        </p:nvPicPr>
        <p:blipFill>
          <a:blip r:embed="rId4"/>
          <a:stretch>
            <a:fillRect/>
          </a:stretch>
        </p:blipFill>
        <p:spPr>
          <a:xfrm>
            <a:off x="1149530" y="3456895"/>
            <a:ext cx="5267325" cy="3209925"/>
          </a:xfrm>
          <a:prstGeom prst="rect">
            <a:avLst/>
          </a:prstGeom>
        </p:spPr>
      </p:pic>
    </p:spTree>
    <p:extLst>
      <p:ext uri="{BB962C8B-B14F-4D97-AF65-F5344CB8AC3E}">
        <p14:creationId xmlns:p14="http://schemas.microsoft.com/office/powerpoint/2010/main" val="35033676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NAH</a:t>
            </a:r>
            <a:endParaRPr lang="nl-NL" dirty="0"/>
          </a:p>
        </p:txBody>
      </p:sp>
      <p:sp>
        <p:nvSpPr>
          <p:cNvPr id="3" name="Tijdelijke aanduiding voor inhoud 2"/>
          <p:cNvSpPr>
            <a:spLocks noGrp="1"/>
          </p:cNvSpPr>
          <p:nvPr>
            <p:ph sz="half" idx="1"/>
          </p:nvPr>
        </p:nvSpPr>
        <p:spPr/>
        <p:txBody>
          <a:bodyPr>
            <a:normAutofit fontScale="70000" lnSpcReduction="20000"/>
          </a:bodyPr>
          <a:lstStyle/>
          <a:p>
            <a:r>
              <a:rPr lang="nl-NL" dirty="0" smtClean="0"/>
              <a:t>Door beschadiging herkennen de hersenen bijv. de binnengekomen informatie niet en verwerken het verkeerd</a:t>
            </a:r>
          </a:p>
          <a:p>
            <a:endParaRPr lang="nl-NL" dirty="0" smtClean="0"/>
          </a:p>
          <a:p>
            <a:r>
              <a:rPr lang="nl-NL" dirty="0" smtClean="0"/>
              <a:t>De oorzaak, ernst en uiting kan heel erg verschillen</a:t>
            </a:r>
          </a:p>
          <a:p>
            <a:pPr lvl="1"/>
            <a:r>
              <a:rPr lang="nl-NL" dirty="0" smtClean="0"/>
              <a:t>Cognitieve stoornissen en problemen</a:t>
            </a:r>
          </a:p>
          <a:p>
            <a:pPr lvl="1"/>
            <a:r>
              <a:rPr lang="nl-NL" dirty="0" smtClean="0"/>
              <a:t>Zintuiglijke stoornissen</a:t>
            </a:r>
          </a:p>
          <a:p>
            <a:pPr lvl="1"/>
            <a:r>
              <a:rPr lang="nl-NL" dirty="0" smtClean="0"/>
              <a:t>Motorische stoornissen</a:t>
            </a:r>
          </a:p>
          <a:p>
            <a:pPr lvl="1"/>
            <a:r>
              <a:rPr lang="nl-NL" dirty="0" smtClean="0"/>
              <a:t>Emotionele stoornissen</a:t>
            </a:r>
          </a:p>
        </p:txBody>
      </p:sp>
      <p:sp>
        <p:nvSpPr>
          <p:cNvPr id="4" name="Tijdelijke aanduiding voor inhoud 3"/>
          <p:cNvSpPr>
            <a:spLocks noGrp="1"/>
          </p:cNvSpPr>
          <p:nvPr>
            <p:ph sz="half" idx="2"/>
          </p:nvPr>
        </p:nvSpPr>
        <p:spPr/>
        <p:txBody>
          <a:bodyPr>
            <a:normAutofit fontScale="70000" lnSpcReduction="20000"/>
          </a:bodyPr>
          <a:lstStyle/>
          <a:p>
            <a:pPr marL="0" indent="0">
              <a:buNone/>
            </a:pPr>
            <a:r>
              <a:rPr lang="nl-NL" dirty="0"/>
              <a:t>Bijvoorbeeld </a:t>
            </a:r>
          </a:p>
          <a:p>
            <a:r>
              <a:rPr lang="nl-NL" dirty="0"/>
              <a:t>Afasie: problemen met uitdrukken van taal en/of begrijpen van gesproken of geschreven taal. Ze begrijpen meestal wel wat je zegt, maar reageren vreemd of praten moeizaam (niet vloeiend of met lossen woorden)</a:t>
            </a:r>
          </a:p>
          <a:p>
            <a:r>
              <a:rPr lang="nl-NL" dirty="0"/>
              <a:t>Apraxie: het onvermogen om doelbewuste handelingen uit te voeren; dus voorwerpen verkeerd gebruiken, </a:t>
            </a:r>
            <a:r>
              <a:rPr lang="nl-NL" dirty="0" smtClean="0"/>
              <a:t>losse </a:t>
            </a:r>
            <a:r>
              <a:rPr lang="nl-NL" dirty="0"/>
              <a:t>bewegingen wel kunnen maken, maar niet combineren tot </a:t>
            </a:r>
            <a:r>
              <a:rPr lang="nl-NL" dirty="0" smtClean="0"/>
              <a:t>een </a:t>
            </a:r>
            <a:r>
              <a:rPr lang="nl-NL" dirty="0"/>
              <a:t>geheel</a:t>
            </a:r>
          </a:p>
          <a:p>
            <a:endParaRPr lang="nl-NL" dirty="0"/>
          </a:p>
          <a:p>
            <a:pPr marL="0" indent="0">
              <a:buNone/>
            </a:pPr>
            <a:r>
              <a:rPr lang="nl-NL" dirty="0"/>
              <a:t>Oorzaken:  hersenbloeding of zuurstofgebrek: herseninfarct, ongeluk, bijna verdrinking/verstikking, ernstige vergiftiging (</a:t>
            </a:r>
            <a:r>
              <a:rPr lang="nl-NL" dirty="0" err="1"/>
              <a:t>oa</a:t>
            </a:r>
            <a:r>
              <a:rPr lang="nl-NL" dirty="0"/>
              <a:t> drugs), tumor, hartstilstand, hersenbloeding, operatie. </a:t>
            </a:r>
          </a:p>
          <a:p>
            <a:r>
              <a:rPr lang="nl-NL" dirty="0"/>
              <a:t>Meestal komt dit voor bij volwassenen, maar ook kinderen kunnen slachtoffer zijn</a:t>
            </a:r>
            <a:r>
              <a:rPr lang="nl-NL" dirty="0" smtClean="0"/>
              <a:t>.  Denk ook aan shaken-babysyndroom</a:t>
            </a:r>
            <a:endParaRPr lang="nl-NL" dirty="0"/>
          </a:p>
          <a:p>
            <a:endParaRPr lang="nl-NL" dirty="0"/>
          </a:p>
        </p:txBody>
      </p:sp>
    </p:spTree>
    <p:extLst>
      <p:ext uri="{BB962C8B-B14F-4D97-AF65-F5344CB8AC3E}">
        <p14:creationId xmlns:p14="http://schemas.microsoft.com/office/powerpoint/2010/main" val="2010677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vak 4"/>
          <p:cNvSpPr txBox="1"/>
          <p:nvPr/>
        </p:nvSpPr>
        <p:spPr>
          <a:xfrm>
            <a:off x="5852160" y="5747657"/>
            <a:ext cx="6061166" cy="646331"/>
          </a:xfrm>
          <a:prstGeom prst="rect">
            <a:avLst/>
          </a:prstGeom>
          <a:noFill/>
        </p:spPr>
        <p:txBody>
          <a:bodyPr wrap="square" rtlCol="0">
            <a:spAutoFit/>
          </a:bodyPr>
          <a:lstStyle/>
          <a:p>
            <a:r>
              <a:rPr lang="nl-NL" dirty="0">
                <a:hlinkClick r:id="rId4"/>
              </a:rPr>
              <a:t>https://</a:t>
            </a:r>
            <a:r>
              <a:rPr lang="nl-NL" dirty="0" smtClean="0">
                <a:hlinkClick r:id="rId4"/>
              </a:rPr>
              <a:t>www.youtube.com/watch?v=GCpvb5qiY5g</a:t>
            </a:r>
            <a:endParaRPr lang="nl-NL" dirty="0" smtClean="0"/>
          </a:p>
          <a:p>
            <a:r>
              <a:rPr lang="nl-NL">
                <a:hlinkClick r:id="rId5"/>
              </a:rPr>
              <a:t>https://www.youtube.com/watch?v=QzQXZZOPdCg</a:t>
            </a:r>
            <a:r>
              <a:rPr lang="nl-NL" smtClean="0"/>
              <a:t> </a:t>
            </a:r>
            <a:endParaRPr lang="nl-NL" dirty="0"/>
          </a:p>
        </p:txBody>
      </p:sp>
      <p:pic>
        <p:nvPicPr>
          <p:cNvPr id="6" name="aMiifu9pTc4"/>
          <p:cNvPicPr>
            <a:picLocks noRot="1" noChangeAspect="1"/>
          </p:cNvPicPr>
          <p:nvPr>
            <a:videoFile r:link="rId1"/>
          </p:nvPr>
        </p:nvPicPr>
        <p:blipFill>
          <a:blip r:embed="rId6"/>
          <a:stretch>
            <a:fillRect/>
          </a:stretch>
        </p:blipFill>
        <p:spPr>
          <a:xfrm>
            <a:off x="862149" y="1476103"/>
            <a:ext cx="5110753" cy="2874798"/>
          </a:xfrm>
          <a:prstGeom prst="rect">
            <a:avLst/>
          </a:prstGeom>
        </p:spPr>
      </p:pic>
      <p:pic>
        <p:nvPicPr>
          <p:cNvPr id="7" name="1DdCen7Ekoo"/>
          <p:cNvPicPr>
            <a:picLocks noRot="1" noChangeAspect="1"/>
          </p:cNvPicPr>
          <p:nvPr>
            <a:videoFile r:link="rId2"/>
          </p:nvPr>
        </p:nvPicPr>
        <p:blipFill>
          <a:blip r:embed="rId7"/>
          <a:stretch>
            <a:fillRect/>
          </a:stretch>
        </p:blipFill>
        <p:spPr>
          <a:xfrm>
            <a:off x="6235337" y="836839"/>
            <a:ext cx="5177246" cy="2912201"/>
          </a:xfrm>
          <a:prstGeom prst="rect">
            <a:avLst/>
          </a:prstGeom>
        </p:spPr>
      </p:pic>
    </p:spTree>
    <p:extLst>
      <p:ext uri="{BB962C8B-B14F-4D97-AF65-F5344CB8AC3E}">
        <p14:creationId xmlns:p14="http://schemas.microsoft.com/office/powerpoint/2010/main" val="7515946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begeleiding</a:t>
            </a:r>
            <a:endParaRPr lang="nl-NL" dirty="0"/>
          </a:p>
        </p:txBody>
      </p:sp>
      <p:sp>
        <p:nvSpPr>
          <p:cNvPr id="3" name="Tijdelijke aanduiding voor inhoud 2"/>
          <p:cNvSpPr>
            <a:spLocks noGrp="1"/>
          </p:cNvSpPr>
          <p:nvPr>
            <p:ph type="body" idx="1"/>
          </p:nvPr>
        </p:nvSpPr>
        <p:spPr/>
        <p:txBody>
          <a:bodyPr/>
          <a:lstStyle/>
          <a:p>
            <a:pPr marL="0" indent="0">
              <a:buNone/>
            </a:pPr>
            <a:r>
              <a:rPr lang="nl-NL" b="1" dirty="0" smtClean="0"/>
              <a:t>Communicatie problemen</a:t>
            </a:r>
          </a:p>
        </p:txBody>
      </p:sp>
      <p:sp>
        <p:nvSpPr>
          <p:cNvPr id="5" name="Tijdelijke aanduiding voor inhoud 4"/>
          <p:cNvSpPr>
            <a:spLocks noGrp="1"/>
          </p:cNvSpPr>
          <p:nvPr>
            <p:ph sz="half" idx="2"/>
          </p:nvPr>
        </p:nvSpPr>
        <p:spPr/>
        <p:txBody>
          <a:bodyPr>
            <a:normAutofit fontScale="92500" lnSpcReduction="10000"/>
          </a:bodyPr>
          <a:lstStyle/>
          <a:p>
            <a:pPr marL="0" indent="0">
              <a:buNone/>
            </a:pPr>
            <a:r>
              <a:rPr lang="nl-NL" dirty="0"/>
              <a:t>Aanpassen van communicatie aan de mogelijkheden van het kind (de persoon)</a:t>
            </a:r>
          </a:p>
          <a:p>
            <a:pPr marL="0" indent="0">
              <a:buNone/>
            </a:pPr>
            <a:r>
              <a:rPr lang="nl-NL" dirty="0"/>
              <a:t>	</a:t>
            </a:r>
            <a:r>
              <a:rPr lang="nl-NL" i="1" dirty="0"/>
              <a:t>bijv. korte eenvoudige zinnen, vraag 1 ding te gelijk, wacht op reactie, praat rustig, maar natuurlijk, benadruk belangrijke woorden met je stem, maak gebruik van ondersteunende middelen zoals plaatjes, gebaren en aanwijzen. </a:t>
            </a:r>
          </a:p>
          <a:p>
            <a:pPr marL="0" indent="0">
              <a:buNone/>
            </a:pPr>
            <a:r>
              <a:rPr lang="nl-NL" b="1" dirty="0"/>
              <a:t>Las pauzes in zodat het kind je kan blijven volgen!!</a:t>
            </a:r>
          </a:p>
          <a:p>
            <a:endParaRPr lang="nl-NL" dirty="0"/>
          </a:p>
        </p:txBody>
      </p:sp>
      <p:sp>
        <p:nvSpPr>
          <p:cNvPr id="6" name="Tijdelijke aanduiding voor tekst 5"/>
          <p:cNvSpPr>
            <a:spLocks noGrp="1"/>
          </p:cNvSpPr>
          <p:nvPr>
            <p:ph type="body" sz="quarter" idx="3"/>
          </p:nvPr>
        </p:nvSpPr>
        <p:spPr/>
        <p:txBody>
          <a:bodyPr/>
          <a:lstStyle/>
          <a:p>
            <a:r>
              <a:rPr lang="nl-NL" dirty="0" smtClean="0"/>
              <a:t>Emotionele problemen</a:t>
            </a:r>
            <a:endParaRPr lang="nl-NL" dirty="0"/>
          </a:p>
        </p:txBody>
      </p:sp>
      <p:sp>
        <p:nvSpPr>
          <p:cNvPr id="7" name="Tijdelijke aanduiding voor inhoud 6"/>
          <p:cNvSpPr>
            <a:spLocks noGrp="1"/>
          </p:cNvSpPr>
          <p:nvPr>
            <p:ph sz="quarter" idx="4"/>
          </p:nvPr>
        </p:nvSpPr>
        <p:spPr/>
        <p:txBody>
          <a:bodyPr>
            <a:normAutofit fontScale="85000" lnSpcReduction="20000"/>
          </a:bodyPr>
          <a:lstStyle/>
          <a:p>
            <a:pPr marL="0" indent="0">
              <a:buNone/>
            </a:pPr>
            <a:r>
              <a:rPr lang="nl-NL" dirty="0" smtClean="0"/>
              <a:t>Geef duidelijke grenzen</a:t>
            </a:r>
          </a:p>
          <a:p>
            <a:pPr marL="0" indent="0">
              <a:buNone/>
            </a:pPr>
            <a:r>
              <a:rPr lang="nl-NL" dirty="0" smtClean="0"/>
              <a:t>Beloon negatief gedrag niet</a:t>
            </a:r>
          </a:p>
          <a:p>
            <a:pPr marL="0" indent="0">
              <a:buNone/>
            </a:pPr>
            <a:r>
              <a:rPr lang="nl-NL" dirty="0" smtClean="0"/>
              <a:t>Het helpt niet om het kind aan te spreken op het gedrag, het  kan zijn gedrag niet bijsturen (ook niet als het weer rustig is)</a:t>
            </a:r>
          </a:p>
          <a:p>
            <a:pPr marL="0" indent="0">
              <a:buNone/>
            </a:pPr>
            <a:r>
              <a:rPr lang="nl-NL" dirty="0" smtClean="0"/>
              <a:t>Geef en time-out (uit de situatie halen), het is geen straf!</a:t>
            </a:r>
          </a:p>
          <a:p>
            <a:pPr marL="0" indent="0">
              <a:buNone/>
            </a:pPr>
            <a:r>
              <a:rPr lang="nl-NL" dirty="0" smtClean="0"/>
              <a:t>Kondig aan wat er gaat gebeuren, verras het kind er niet mee</a:t>
            </a:r>
          </a:p>
          <a:p>
            <a:pPr marL="0" indent="0">
              <a:buNone/>
            </a:pPr>
            <a:r>
              <a:rPr lang="nl-NL" dirty="0" smtClean="0"/>
              <a:t>Negatieve aandacht is ook aandacht en dus beloning</a:t>
            </a:r>
          </a:p>
          <a:p>
            <a:pPr marL="0" indent="0">
              <a:buNone/>
            </a:pPr>
            <a:endParaRPr lang="nl-NL" dirty="0"/>
          </a:p>
        </p:txBody>
      </p:sp>
    </p:spTree>
    <p:extLst>
      <p:ext uri="{BB962C8B-B14F-4D97-AF65-F5344CB8AC3E}">
        <p14:creationId xmlns:p14="http://schemas.microsoft.com/office/powerpoint/2010/main" val="40619022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p:txBody>
          <a:bodyPr/>
          <a:lstStyle/>
          <a:p>
            <a:r>
              <a:rPr lang="nl-NL" dirty="0" smtClean="0"/>
              <a:t>In je logboek…</a:t>
            </a:r>
            <a:endParaRPr lang="nl-NL" dirty="0"/>
          </a:p>
        </p:txBody>
      </p:sp>
      <p:sp>
        <p:nvSpPr>
          <p:cNvPr id="8" name="Tijdelijke aanduiding voor inhoud 7"/>
          <p:cNvSpPr>
            <a:spLocks noGrp="1"/>
          </p:cNvSpPr>
          <p:nvPr>
            <p:ph idx="1"/>
          </p:nvPr>
        </p:nvSpPr>
        <p:spPr/>
        <p:txBody>
          <a:bodyPr>
            <a:normAutofit/>
          </a:bodyPr>
          <a:lstStyle/>
          <a:p>
            <a:r>
              <a:rPr lang="nl-NL" dirty="0" smtClean="0"/>
              <a:t>Kennis/theorie over</a:t>
            </a:r>
          </a:p>
          <a:p>
            <a:pPr lvl="1"/>
            <a:r>
              <a:rPr lang="nl-NL" dirty="0"/>
              <a:t>Wat is </a:t>
            </a:r>
            <a:r>
              <a:rPr lang="nl-NL" dirty="0" smtClean="0"/>
              <a:t>NAH, </a:t>
            </a:r>
            <a:endParaRPr lang="nl-NL" dirty="0"/>
          </a:p>
          <a:p>
            <a:pPr lvl="1"/>
            <a:r>
              <a:rPr lang="nl-NL" dirty="0"/>
              <a:t>Wat zijn de oorzaken,</a:t>
            </a:r>
          </a:p>
          <a:p>
            <a:pPr lvl="1"/>
            <a:r>
              <a:rPr lang="nl-NL" dirty="0"/>
              <a:t>Welke verschillende </a:t>
            </a:r>
            <a:r>
              <a:rPr lang="nl-NL" dirty="0" smtClean="0"/>
              <a:t>vormen/uitingen </a:t>
            </a:r>
            <a:r>
              <a:rPr lang="nl-NL" dirty="0"/>
              <a:t>zijn er,</a:t>
            </a:r>
          </a:p>
          <a:p>
            <a:pPr lvl="1"/>
            <a:r>
              <a:rPr lang="nl-NL" dirty="0"/>
              <a:t>Hoe zien deze er uit in de praktijk (kenmerken, wat valt op </a:t>
            </a:r>
            <a:r>
              <a:rPr lang="nl-NL" dirty="0" err="1"/>
              <a:t>etc</a:t>
            </a:r>
            <a:r>
              <a:rPr lang="nl-NL" dirty="0"/>
              <a:t>),</a:t>
            </a:r>
          </a:p>
          <a:p>
            <a:pPr lvl="1"/>
            <a:r>
              <a:rPr lang="nl-NL" dirty="0" smtClean="0"/>
              <a:t>Waar </a:t>
            </a:r>
            <a:r>
              <a:rPr lang="nl-NL" dirty="0"/>
              <a:t>moet je in de begeleiding rekening mee houden /  extra aandacht aan besteden</a:t>
            </a:r>
          </a:p>
          <a:p>
            <a:pPr marL="0" indent="0">
              <a:buNone/>
            </a:pPr>
            <a:endParaRPr lang="nl-NL" dirty="0" smtClean="0"/>
          </a:p>
        </p:txBody>
      </p:sp>
    </p:spTree>
    <p:extLst>
      <p:ext uri="{BB962C8B-B14F-4D97-AF65-F5344CB8AC3E}">
        <p14:creationId xmlns:p14="http://schemas.microsoft.com/office/powerpoint/2010/main" val="26772701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251678" y="408511"/>
            <a:ext cx="10178322" cy="1492132"/>
          </a:xfrm>
        </p:spPr>
        <p:txBody>
          <a:bodyPr/>
          <a:lstStyle/>
          <a:p>
            <a:r>
              <a:rPr lang="nl-NL" dirty="0" smtClean="0"/>
              <a:t>Periode opdracht</a:t>
            </a:r>
            <a:endParaRPr lang="nl-NL" dirty="0"/>
          </a:p>
        </p:txBody>
      </p:sp>
      <p:sp>
        <p:nvSpPr>
          <p:cNvPr id="3" name="Tijdelijke aanduiding voor inhoud 2"/>
          <p:cNvSpPr>
            <a:spLocks noGrp="1"/>
          </p:cNvSpPr>
          <p:nvPr>
            <p:ph idx="1"/>
          </p:nvPr>
        </p:nvSpPr>
        <p:spPr>
          <a:xfrm>
            <a:off x="1251678" y="1900643"/>
            <a:ext cx="10178322" cy="4722226"/>
          </a:xfrm>
        </p:spPr>
        <p:txBody>
          <a:bodyPr>
            <a:normAutofit/>
          </a:bodyPr>
          <a:lstStyle/>
          <a:p>
            <a:pPr marL="0" indent="0">
              <a:buNone/>
            </a:pPr>
            <a:r>
              <a:rPr lang="nl-NL" dirty="0"/>
              <a:t>e</a:t>
            </a:r>
            <a:r>
              <a:rPr lang="nl-NL" dirty="0" smtClean="0"/>
              <a:t>lke les krijg je een opdracht die aansluit bij de lesstof..</a:t>
            </a:r>
          </a:p>
          <a:p>
            <a:pPr marL="0" indent="0">
              <a:buNone/>
            </a:pPr>
            <a:r>
              <a:rPr lang="nl-NL" dirty="0"/>
              <a:t>	</a:t>
            </a:r>
            <a:r>
              <a:rPr lang="nl-NL" dirty="0" smtClean="0"/>
              <a:t>elke week maak je deze opdracht </a:t>
            </a:r>
          </a:p>
          <a:p>
            <a:pPr marL="0" indent="0">
              <a:buNone/>
            </a:pPr>
            <a:r>
              <a:rPr lang="nl-NL" dirty="0"/>
              <a:t>	</a:t>
            </a:r>
            <a:r>
              <a:rPr lang="nl-NL" dirty="0" smtClean="0"/>
              <a:t>	alle opdrachten samen vormen een logboek van OPS periode 8</a:t>
            </a:r>
          </a:p>
          <a:p>
            <a:pPr marL="0" indent="0">
              <a:buNone/>
            </a:pPr>
            <a:r>
              <a:rPr lang="nl-NL" dirty="0"/>
              <a:t>	</a:t>
            </a:r>
            <a:r>
              <a:rPr lang="nl-NL" dirty="0" smtClean="0"/>
              <a:t>		het eerste deel van het logboek lever je in </a:t>
            </a:r>
            <a:r>
              <a:rPr lang="nl-NL" dirty="0" err="1" smtClean="0"/>
              <a:t>in</a:t>
            </a:r>
            <a:r>
              <a:rPr lang="nl-NL" dirty="0" smtClean="0"/>
              <a:t> week 5, dan heb je de </a:t>
            </a:r>
          </a:p>
          <a:p>
            <a:pPr marL="0" indent="0">
              <a:buNone/>
            </a:pPr>
            <a:r>
              <a:rPr lang="nl-NL" dirty="0"/>
              <a:t>	</a:t>
            </a:r>
            <a:r>
              <a:rPr lang="nl-NL" dirty="0" smtClean="0"/>
              <a:t>			eerste 4 lessen uitgewerkt</a:t>
            </a:r>
          </a:p>
          <a:p>
            <a:pPr marL="0" indent="0">
              <a:buNone/>
            </a:pPr>
            <a:r>
              <a:rPr lang="nl-NL" dirty="0"/>
              <a:t>	</a:t>
            </a:r>
            <a:r>
              <a:rPr lang="nl-NL" dirty="0" smtClean="0"/>
              <a:t>				les 9 moet het logboek ingeleverd worden/zijn</a:t>
            </a:r>
          </a:p>
          <a:p>
            <a:pPr marL="0" indent="0">
              <a:buNone/>
            </a:pPr>
            <a:endParaRPr lang="nl-NL" dirty="0"/>
          </a:p>
          <a:p>
            <a:pPr marL="0" indent="0">
              <a:buNone/>
            </a:pPr>
            <a:r>
              <a:rPr lang="nl-NL" dirty="0" smtClean="0"/>
              <a:t>Je kan deze periode alleen halen als</a:t>
            </a:r>
          </a:p>
          <a:p>
            <a:pPr marL="800100" lvl="1" indent="-342900">
              <a:buFont typeface="+mj-lt"/>
              <a:buAutoNum type="arabicPeriod"/>
            </a:pPr>
            <a:r>
              <a:rPr lang="nl-NL" dirty="0" smtClean="0"/>
              <a:t>minimaal 80% aanwezigheid (2 opties per les: aanwezig of afwezig)</a:t>
            </a:r>
          </a:p>
          <a:p>
            <a:pPr marL="800100" lvl="1" indent="-342900">
              <a:buFont typeface="+mj-lt"/>
              <a:buAutoNum type="arabicPeriod"/>
            </a:pPr>
            <a:r>
              <a:rPr lang="nl-NL" dirty="0"/>
              <a:t>a</a:t>
            </a:r>
            <a:r>
              <a:rPr lang="nl-NL" dirty="0" smtClean="0"/>
              <a:t>ctieve werkhouding (laptop mee en actief meedoen met de les)</a:t>
            </a:r>
          </a:p>
          <a:p>
            <a:pPr marL="800100" lvl="1" indent="-342900">
              <a:buFont typeface="+mj-lt"/>
              <a:buAutoNum type="arabicPeriod"/>
            </a:pPr>
            <a:r>
              <a:rPr lang="nl-NL" dirty="0"/>
              <a:t>i</a:t>
            </a:r>
            <a:r>
              <a:rPr lang="nl-NL" dirty="0" smtClean="0"/>
              <a:t>nleveren van het complete logboek</a:t>
            </a:r>
            <a:endParaRPr lang="nl-NL" dirty="0"/>
          </a:p>
        </p:txBody>
      </p:sp>
    </p:spTree>
    <p:extLst>
      <p:ext uri="{BB962C8B-B14F-4D97-AF65-F5344CB8AC3E}">
        <p14:creationId xmlns:p14="http://schemas.microsoft.com/office/powerpoint/2010/main" val="14901864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Periode planning</a:t>
            </a:r>
            <a:endParaRPr lang="nl-NL" dirty="0"/>
          </a:p>
        </p:txBody>
      </p:sp>
      <p:graphicFrame>
        <p:nvGraphicFramePr>
          <p:cNvPr id="3" name="Tabel 2"/>
          <p:cNvGraphicFramePr>
            <a:graphicFrameLocks noGrp="1"/>
          </p:cNvGraphicFramePr>
          <p:nvPr>
            <p:extLst>
              <p:ext uri="{D42A27DB-BD31-4B8C-83A1-F6EECF244321}">
                <p14:modId xmlns:p14="http://schemas.microsoft.com/office/powerpoint/2010/main" val="2693314157"/>
              </p:ext>
            </p:extLst>
          </p:nvPr>
        </p:nvGraphicFramePr>
        <p:xfrm>
          <a:off x="1385455" y="1581814"/>
          <a:ext cx="8477002" cy="4079240"/>
        </p:xfrm>
        <a:graphic>
          <a:graphicData uri="http://schemas.openxmlformats.org/drawingml/2006/table">
            <a:tbl>
              <a:tblPr firstRow="1" bandRow="1">
                <a:tableStyleId>{5C22544A-7EE6-4342-B048-85BDC9FD1C3A}</a:tableStyleId>
              </a:tblPr>
              <a:tblGrid>
                <a:gridCol w="992677">
                  <a:extLst>
                    <a:ext uri="{9D8B030D-6E8A-4147-A177-3AD203B41FA5}">
                      <a16:colId xmlns:a16="http://schemas.microsoft.com/office/drawing/2014/main" val="3147030426"/>
                    </a:ext>
                  </a:extLst>
                </a:gridCol>
                <a:gridCol w="1688058">
                  <a:extLst>
                    <a:ext uri="{9D8B030D-6E8A-4147-A177-3AD203B41FA5}">
                      <a16:colId xmlns:a16="http://schemas.microsoft.com/office/drawing/2014/main" val="3788337725"/>
                    </a:ext>
                  </a:extLst>
                </a:gridCol>
                <a:gridCol w="5796267">
                  <a:extLst>
                    <a:ext uri="{9D8B030D-6E8A-4147-A177-3AD203B41FA5}">
                      <a16:colId xmlns:a16="http://schemas.microsoft.com/office/drawing/2014/main" val="1225460228"/>
                    </a:ext>
                  </a:extLst>
                </a:gridCol>
              </a:tblGrid>
              <a:tr h="370840">
                <a:tc>
                  <a:txBody>
                    <a:bodyPr/>
                    <a:lstStyle/>
                    <a:p>
                      <a:r>
                        <a:rPr lang="nl-NL" dirty="0" smtClean="0"/>
                        <a:t>Week</a:t>
                      </a:r>
                      <a:endParaRPr lang="nl-NL" dirty="0"/>
                    </a:p>
                  </a:txBody>
                  <a:tcPr/>
                </a:tc>
                <a:tc>
                  <a:txBody>
                    <a:bodyPr/>
                    <a:lstStyle/>
                    <a:p>
                      <a:r>
                        <a:rPr lang="nl-NL" dirty="0" smtClean="0"/>
                        <a:t>Datum</a:t>
                      </a:r>
                      <a:endParaRPr lang="nl-NL" dirty="0"/>
                    </a:p>
                  </a:txBody>
                  <a:tcPr/>
                </a:tc>
                <a:tc>
                  <a:txBody>
                    <a:bodyPr/>
                    <a:lstStyle/>
                    <a:p>
                      <a:endParaRPr lang="nl-NL"/>
                    </a:p>
                  </a:txBody>
                  <a:tcPr/>
                </a:tc>
                <a:extLst>
                  <a:ext uri="{0D108BD9-81ED-4DB2-BD59-A6C34878D82A}">
                    <a16:rowId xmlns:a16="http://schemas.microsoft.com/office/drawing/2014/main" val="2166649350"/>
                  </a:ext>
                </a:extLst>
              </a:tr>
              <a:tr h="370840">
                <a:tc>
                  <a:txBody>
                    <a:bodyPr/>
                    <a:lstStyle/>
                    <a:p>
                      <a:r>
                        <a:rPr lang="nl-NL" dirty="0" smtClean="0"/>
                        <a:t>1</a:t>
                      </a:r>
                      <a:endParaRPr lang="nl-NL" dirty="0"/>
                    </a:p>
                  </a:txBody>
                  <a:tcPr/>
                </a:tc>
                <a:tc>
                  <a:txBody>
                    <a:bodyPr/>
                    <a:lstStyle/>
                    <a:p>
                      <a:r>
                        <a:rPr lang="nl-NL" dirty="0" smtClean="0"/>
                        <a:t>Les</a:t>
                      </a:r>
                      <a:r>
                        <a:rPr lang="nl-NL" baseline="0" dirty="0" smtClean="0"/>
                        <a:t> 1</a:t>
                      </a:r>
                      <a:endParaRPr lang="nl-NL" dirty="0"/>
                    </a:p>
                  </a:txBody>
                  <a:tcPr/>
                </a:tc>
                <a:tc>
                  <a:txBody>
                    <a:bodyPr/>
                    <a:lstStyle/>
                    <a:p>
                      <a:r>
                        <a:rPr lang="nl-NL" dirty="0" smtClean="0"/>
                        <a:t>Introductie + NAH</a:t>
                      </a:r>
                      <a:endParaRPr lang="nl-NL" dirty="0"/>
                    </a:p>
                  </a:txBody>
                  <a:tcPr/>
                </a:tc>
                <a:extLst>
                  <a:ext uri="{0D108BD9-81ED-4DB2-BD59-A6C34878D82A}">
                    <a16:rowId xmlns:a16="http://schemas.microsoft.com/office/drawing/2014/main" val="189826126"/>
                  </a:ext>
                </a:extLst>
              </a:tr>
              <a:tr h="370840">
                <a:tc>
                  <a:txBody>
                    <a:bodyPr/>
                    <a:lstStyle/>
                    <a:p>
                      <a:r>
                        <a:rPr lang="nl-NL" dirty="0" smtClean="0"/>
                        <a:t>2</a:t>
                      </a:r>
                      <a:endParaRPr lang="nl-NL" dirty="0"/>
                    </a:p>
                  </a:txBody>
                  <a:tcPr/>
                </a:tc>
                <a:tc>
                  <a:txBody>
                    <a:bodyPr/>
                    <a:lstStyle/>
                    <a:p>
                      <a:r>
                        <a:rPr lang="nl-NL" dirty="0" smtClean="0"/>
                        <a:t>Les 2</a:t>
                      </a:r>
                      <a:endParaRPr lang="nl-NL" dirty="0"/>
                    </a:p>
                  </a:txBody>
                  <a:tcPr/>
                </a:tc>
                <a:tc>
                  <a:txBody>
                    <a:bodyPr/>
                    <a:lstStyle/>
                    <a:p>
                      <a:r>
                        <a:rPr lang="nl-NL" dirty="0" smtClean="0"/>
                        <a:t>Communicatiestoornis</a:t>
                      </a:r>
                      <a:endParaRPr lang="nl-NL" dirty="0"/>
                    </a:p>
                  </a:txBody>
                  <a:tcPr/>
                </a:tc>
                <a:extLst>
                  <a:ext uri="{0D108BD9-81ED-4DB2-BD59-A6C34878D82A}">
                    <a16:rowId xmlns:a16="http://schemas.microsoft.com/office/drawing/2014/main" val="775832694"/>
                  </a:ext>
                </a:extLst>
              </a:tr>
              <a:tr h="370840">
                <a:tc>
                  <a:txBody>
                    <a:bodyPr/>
                    <a:lstStyle/>
                    <a:p>
                      <a:r>
                        <a:rPr lang="nl-NL" dirty="0" smtClean="0"/>
                        <a:t>3</a:t>
                      </a:r>
                      <a:endParaRPr lang="nl-NL" dirty="0"/>
                    </a:p>
                  </a:txBody>
                  <a:tcPr/>
                </a:tc>
                <a:tc>
                  <a:txBody>
                    <a:bodyPr/>
                    <a:lstStyle/>
                    <a:p>
                      <a:r>
                        <a:rPr lang="nl-NL" dirty="0" smtClean="0"/>
                        <a:t>Les 3</a:t>
                      </a:r>
                      <a:endParaRPr lang="nl-NL" dirty="0"/>
                    </a:p>
                  </a:txBody>
                  <a:tcPr/>
                </a:tc>
                <a:tc>
                  <a:txBody>
                    <a:bodyPr/>
                    <a:lstStyle/>
                    <a:p>
                      <a:r>
                        <a:rPr lang="nl-NL" dirty="0" smtClean="0"/>
                        <a:t>Zintuigelijke beperking</a:t>
                      </a:r>
                      <a:endParaRPr lang="nl-NL" dirty="0"/>
                    </a:p>
                  </a:txBody>
                  <a:tcPr/>
                </a:tc>
                <a:extLst>
                  <a:ext uri="{0D108BD9-81ED-4DB2-BD59-A6C34878D82A}">
                    <a16:rowId xmlns:a16="http://schemas.microsoft.com/office/drawing/2014/main" val="2336801325"/>
                  </a:ext>
                </a:extLst>
              </a:tr>
              <a:tr h="370840">
                <a:tc>
                  <a:txBody>
                    <a:bodyPr/>
                    <a:lstStyle/>
                    <a:p>
                      <a:r>
                        <a:rPr lang="nl-NL" dirty="0" smtClean="0"/>
                        <a:t>4</a:t>
                      </a:r>
                      <a:endParaRPr lang="nl-NL" dirty="0"/>
                    </a:p>
                  </a:txBody>
                  <a:tcPr/>
                </a:tc>
                <a:tc>
                  <a:txBody>
                    <a:bodyPr/>
                    <a:lstStyle/>
                    <a:p>
                      <a:r>
                        <a:rPr lang="nl-NL" dirty="0" smtClean="0"/>
                        <a:t>Les 4</a:t>
                      </a:r>
                      <a:endParaRPr lang="nl-NL" dirty="0"/>
                    </a:p>
                  </a:txBody>
                  <a:tcPr/>
                </a:tc>
                <a:tc>
                  <a:txBody>
                    <a:bodyPr/>
                    <a:lstStyle/>
                    <a:p>
                      <a:r>
                        <a:rPr lang="nl-NL" dirty="0" smtClean="0"/>
                        <a:t>Angststoornis </a:t>
                      </a:r>
                      <a:endParaRPr lang="nl-NL" dirty="0"/>
                    </a:p>
                  </a:txBody>
                  <a:tcPr/>
                </a:tc>
                <a:extLst>
                  <a:ext uri="{0D108BD9-81ED-4DB2-BD59-A6C34878D82A}">
                    <a16:rowId xmlns:a16="http://schemas.microsoft.com/office/drawing/2014/main" val="977044193"/>
                  </a:ext>
                </a:extLst>
              </a:tr>
              <a:tr h="370840">
                <a:tc>
                  <a:txBody>
                    <a:bodyPr/>
                    <a:lstStyle/>
                    <a:p>
                      <a:r>
                        <a:rPr lang="nl-NL" dirty="0" smtClean="0"/>
                        <a:t>5</a:t>
                      </a:r>
                      <a:endParaRPr lang="nl-NL" dirty="0"/>
                    </a:p>
                  </a:txBody>
                  <a:tcPr/>
                </a:tc>
                <a:tc>
                  <a:txBody>
                    <a:bodyPr/>
                    <a:lstStyle/>
                    <a:p>
                      <a:r>
                        <a:rPr lang="nl-NL" dirty="0" smtClean="0"/>
                        <a:t>Les 5</a:t>
                      </a:r>
                      <a:endParaRPr lang="nl-NL" dirty="0"/>
                    </a:p>
                  </a:txBody>
                  <a:tcPr/>
                </a:tc>
                <a:tc>
                  <a:txBody>
                    <a:bodyPr/>
                    <a:lstStyle/>
                    <a:p>
                      <a:r>
                        <a:rPr lang="nl-NL" dirty="0" smtClean="0"/>
                        <a:t>Obsessieve-compulsieve stoornis</a:t>
                      </a:r>
                      <a:endParaRPr lang="nl-NL" dirty="0"/>
                    </a:p>
                  </a:txBody>
                  <a:tcPr/>
                </a:tc>
                <a:extLst>
                  <a:ext uri="{0D108BD9-81ED-4DB2-BD59-A6C34878D82A}">
                    <a16:rowId xmlns:a16="http://schemas.microsoft.com/office/drawing/2014/main" val="2553129238"/>
                  </a:ext>
                </a:extLst>
              </a:tr>
              <a:tr h="370840">
                <a:tc>
                  <a:txBody>
                    <a:bodyPr/>
                    <a:lstStyle/>
                    <a:p>
                      <a:r>
                        <a:rPr lang="nl-NL" dirty="0" smtClean="0"/>
                        <a:t>6</a:t>
                      </a:r>
                      <a:endParaRPr lang="nl-NL" dirty="0"/>
                    </a:p>
                  </a:txBody>
                  <a:tcPr/>
                </a:tc>
                <a:tc>
                  <a:txBody>
                    <a:bodyPr/>
                    <a:lstStyle/>
                    <a:p>
                      <a:r>
                        <a:rPr lang="nl-NL" dirty="0" smtClean="0"/>
                        <a:t>Les 6</a:t>
                      </a:r>
                      <a:endParaRPr lang="nl-NL" dirty="0"/>
                    </a:p>
                  </a:txBody>
                  <a:tcPr/>
                </a:tc>
                <a:tc>
                  <a:txBody>
                    <a:bodyPr/>
                    <a:lstStyle/>
                    <a:p>
                      <a:r>
                        <a:rPr lang="nl-NL" dirty="0" smtClean="0"/>
                        <a:t>Hoogbegaafdheid</a:t>
                      </a:r>
                      <a:endParaRPr lang="nl-NL" dirty="0"/>
                    </a:p>
                  </a:txBody>
                  <a:tcPr/>
                </a:tc>
                <a:extLst>
                  <a:ext uri="{0D108BD9-81ED-4DB2-BD59-A6C34878D82A}">
                    <a16:rowId xmlns:a16="http://schemas.microsoft.com/office/drawing/2014/main" val="3688960608"/>
                  </a:ext>
                </a:extLst>
              </a:tr>
              <a:tr h="370840">
                <a:tc>
                  <a:txBody>
                    <a:bodyPr/>
                    <a:lstStyle/>
                    <a:p>
                      <a:r>
                        <a:rPr lang="nl-NL" dirty="0" smtClean="0"/>
                        <a:t>7</a:t>
                      </a:r>
                      <a:endParaRPr lang="nl-NL" dirty="0"/>
                    </a:p>
                  </a:txBody>
                  <a:tcPr/>
                </a:tc>
                <a:tc>
                  <a:txBody>
                    <a:bodyPr/>
                    <a:lstStyle/>
                    <a:p>
                      <a:r>
                        <a:rPr lang="nl-NL" dirty="0" smtClean="0"/>
                        <a:t>Les 7</a:t>
                      </a:r>
                      <a:endParaRPr lang="nl-NL" dirty="0"/>
                    </a:p>
                  </a:txBody>
                  <a:tcPr/>
                </a:tc>
                <a:tc>
                  <a:txBody>
                    <a:bodyPr/>
                    <a:lstStyle/>
                    <a:p>
                      <a:r>
                        <a:rPr lang="nl-NL" dirty="0" smtClean="0"/>
                        <a:t>Hoog gevoeligheid</a:t>
                      </a:r>
                      <a:endParaRPr lang="nl-NL" dirty="0"/>
                    </a:p>
                  </a:txBody>
                  <a:tcPr/>
                </a:tc>
                <a:extLst>
                  <a:ext uri="{0D108BD9-81ED-4DB2-BD59-A6C34878D82A}">
                    <a16:rowId xmlns:a16="http://schemas.microsoft.com/office/drawing/2014/main" val="1473296064"/>
                  </a:ext>
                </a:extLst>
              </a:tr>
              <a:tr h="370840">
                <a:tc>
                  <a:txBody>
                    <a:bodyPr/>
                    <a:lstStyle/>
                    <a:p>
                      <a:r>
                        <a:rPr lang="nl-NL" dirty="0" smtClean="0"/>
                        <a:t>8</a:t>
                      </a:r>
                      <a:endParaRPr lang="nl-NL" dirty="0"/>
                    </a:p>
                  </a:txBody>
                  <a:tcPr/>
                </a:tc>
                <a:tc>
                  <a:txBody>
                    <a:bodyPr/>
                    <a:lstStyle/>
                    <a:p>
                      <a:r>
                        <a:rPr lang="nl-NL" dirty="0" smtClean="0"/>
                        <a:t>Les 8</a:t>
                      </a:r>
                      <a:endParaRPr lang="nl-NL" dirty="0"/>
                    </a:p>
                  </a:txBody>
                  <a:tcPr/>
                </a:tc>
                <a:tc>
                  <a:txBody>
                    <a:bodyPr/>
                    <a:lstStyle/>
                    <a:p>
                      <a:r>
                        <a:rPr lang="nl-NL" dirty="0" smtClean="0"/>
                        <a:t>Zelfstandig</a:t>
                      </a:r>
                      <a:r>
                        <a:rPr lang="nl-NL" baseline="0" dirty="0" smtClean="0"/>
                        <a:t> werken</a:t>
                      </a:r>
                      <a:endParaRPr lang="nl-NL" dirty="0"/>
                    </a:p>
                  </a:txBody>
                  <a:tcPr/>
                </a:tc>
                <a:extLst>
                  <a:ext uri="{0D108BD9-81ED-4DB2-BD59-A6C34878D82A}">
                    <a16:rowId xmlns:a16="http://schemas.microsoft.com/office/drawing/2014/main" val="3557756126"/>
                  </a:ext>
                </a:extLst>
              </a:tr>
              <a:tr h="370840">
                <a:tc>
                  <a:txBody>
                    <a:bodyPr/>
                    <a:lstStyle/>
                    <a:p>
                      <a:r>
                        <a:rPr lang="nl-NL" dirty="0" smtClean="0"/>
                        <a:t>9</a:t>
                      </a:r>
                      <a:endParaRPr lang="nl-NL" dirty="0"/>
                    </a:p>
                  </a:txBody>
                  <a:tcPr/>
                </a:tc>
                <a:tc>
                  <a:txBody>
                    <a:bodyPr/>
                    <a:lstStyle/>
                    <a:p>
                      <a:r>
                        <a:rPr lang="nl-NL" dirty="0" smtClean="0"/>
                        <a:t>Les 9</a:t>
                      </a:r>
                      <a:endParaRPr lang="nl-NL" dirty="0"/>
                    </a:p>
                  </a:txBody>
                  <a:tcPr/>
                </a:tc>
                <a:tc>
                  <a:txBody>
                    <a:bodyPr/>
                    <a:lstStyle/>
                    <a:p>
                      <a:r>
                        <a:rPr lang="nl-NL" dirty="0" smtClean="0"/>
                        <a:t>Afronden en Inleveren logboek +</a:t>
                      </a:r>
                      <a:r>
                        <a:rPr lang="nl-NL" baseline="0" dirty="0" smtClean="0"/>
                        <a:t> evaluatie periode/opdracht</a:t>
                      </a:r>
                      <a:endParaRPr lang="nl-NL" dirty="0"/>
                    </a:p>
                  </a:txBody>
                  <a:tcPr/>
                </a:tc>
                <a:extLst>
                  <a:ext uri="{0D108BD9-81ED-4DB2-BD59-A6C34878D82A}">
                    <a16:rowId xmlns:a16="http://schemas.microsoft.com/office/drawing/2014/main" val="2308503066"/>
                  </a:ext>
                </a:extLst>
              </a:tr>
              <a:tr h="370840">
                <a:tc>
                  <a:txBody>
                    <a:bodyPr/>
                    <a:lstStyle/>
                    <a:p>
                      <a:r>
                        <a:rPr lang="nl-NL" dirty="0" smtClean="0"/>
                        <a:t>10</a:t>
                      </a:r>
                      <a:endParaRPr lang="nl-NL"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smtClean="0"/>
                        <a:t>locatieweek</a:t>
                      </a:r>
                      <a:endParaRPr lang="nl-NL" dirty="0"/>
                    </a:p>
                  </a:txBody>
                  <a:tcPr/>
                </a:tc>
                <a:tc>
                  <a:txBody>
                    <a:bodyPr/>
                    <a:lstStyle/>
                    <a:p>
                      <a:endParaRPr lang="nl-NL" dirty="0"/>
                    </a:p>
                  </a:txBody>
                  <a:tcPr/>
                </a:tc>
                <a:extLst>
                  <a:ext uri="{0D108BD9-81ED-4DB2-BD59-A6C34878D82A}">
                    <a16:rowId xmlns:a16="http://schemas.microsoft.com/office/drawing/2014/main" val="3480600939"/>
                  </a:ext>
                </a:extLst>
              </a:tr>
            </a:tbl>
          </a:graphicData>
        </a:graphic>
      </p:graphicFrame>
    </p:spTree>
    <p:extLst>
      <p:ext uri="{BB962C8B-B14F-4D97-AF65-F5344CB8AC3E}">
        <p14:creationId xmlns:p14="http://schemas.microsoft.com/office/powerpoint/2010/main" val="17303056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Afbeelding 1"/>
          <p:cNvPicPr>
            <a:picLocks noChangeAspect="1"/>
          </p:cNvPicPr>
          <p:nvPr/>
        </p:nvPicPr>
        <p:blipFill>
          <a:blip r:embed="rId2"/>
          <a:stretch>
            <a:fillRect/>
          </a:stretch>
        </p:blipFill>
        <p:spPr>
          <a:xfrm>
            <a:off x="3357154" y="1824589"/>
            <a:ext cx="6087291" cy="4693149"/>
          </a:xfrm>
          <a:prstGeom prst="rect">
            <a:avLst/>
          </a:prstGeom>
        </p:spPr>
      </p:pic>
      <p:sp>
        <p:nvSpPr>
          <p:cNvPr id="3" name="Tekstvak 2"/>
          <p:cNvSpPr txBox="1"/>
          <p:nvPr/>
        </p:nvSpPr>
        <p:spPr>
          <a:xfrm>
            <a:off x="1672046" y="679269"/>
            <a:ext cx="8934994" cy="1200329"/>
          </a:xfrm>
          <a:prstGeom prst="rect">
            <a:avLst/>
          </a:prstGeom>
          <a:noFill/>
        </p:spPr>
        <p:txBody>
          <a:bodyPr wrap="square" rtlCol="0">
            <a:spAutoFit/>
          </a:bodyPr>
          <a:lstStyle/>
          <a:p>
            <a:r>
              <a:rPr lang="nl-NL" sz="2400" dirty="0" smtClean="0"/>
              <a:t>Energizer…</a:t>
            </a:r>
          </a:p>
          <a:p>
            <a:r>
              <a:rPr lang="nl-NL" sz="2400" dirty="0" smtClean="0"/>
              <a:t>zeg in snel tempo van de volgende woord de kleur van het woord…</a:t>
            </a:r>
          </a:p>
          <a:p>
            <a:pPr algn="ctr"/>
            <a:r>
              <a:rPr lang="nl-NL" sz="2400" dirty="0" smtClean="0"/>
              <a:t>dus niet de tekst lezen</a:t>
            </a:r>
            <a:endParaRPr lang="nl-NL" sz="2400" dirty="0"/>
          </a:p>
        </p:txBody>
      </p:sp>
    </p:spTree>
    <p:extLst>
      <p:ext uri="{BB962C8B-B14F-4D97-AF65-F5344CB8AC3E}">
        <p14:creationId xmlns:p14="http://schemas.microsoft.com/office/powerpoint/2010/main" val="27211165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Gespecialiseerde opvang</a:t>
            </a:r>
            <a:endParaRPr lang="nl-NL" dirty="0"/>
          </a:p>
        </p:txBody>
      </p:sp>
      <p:sp>
        <p:nvSpPr>
          <p:cNvPr id="3" name="Tijdelijke aanduiding voor inhoud 2"/>
          <p:cNvSpPr>
            <a:spLocks noGrp="1"/>
          </p:cNvSpPr>
          <p:nvPr>
            <p:ph idx="1"/>
          </p:nvPr>
        </p:nvSpPr>
        <p:spPr/>
        <p:txBody>
          <a:bodyPr/>
          <a:lstStyle/>
          <a:p>
            <a:r>
              <a:rPr lang="nl-NL" dirty="0" smtClean="0"/>
              <a:t>Voor kinderen met extra zorgvraag die niet terecht kunnen op de gewone opvang</a:t>
            </a:r>
          </a:p>
          <a:p>
            <a:pPr lvl="1"/>
            <a:r>
              <a:rPr lang="nl-NL" dirty="0" smtClean="0"/>
              <a:t>Ontwikkelingsstoornissen en ontwikkelingsproblemen</a:t>
            </a:r>
          </a:p>
          <a:p>
            <a:pPr lvl="1"/>
            <a:endParaRPr lang="nl-NL" dirty="0"/>
          </a:p>
          <a:p>
            <a:r>
              <a:rPr lang="nl-NL" dirty="0" smtClean="0"/>
              <a:t>Uitgangspunt:  individuele ontwikkeling en mogelijkheden van het kind</a:t>
            </a:r>
          </a:p>
          <a:p>
            <a:endParaRPr lang="nl-NL" dirty="0"/>
          </a:p>
          <a:p>
            <a:r>
              <a:rPr lang="nl-NL" dirty="0" smtClean="0"/>
              <a:t>Elk kind heeft een handelingsplan</a:t>
            </a:r>
            <a:endParaRPr lang="nl-NL" dirty="0"/>
          </a:p>
        </p:txBody>
      </p:sp>
    </p:spTree>
    <p:extLst>
      <p:ext uri="{BB962C8B-B14F-4D97-AF65-F5344CB8AC3E}">
        <p14:creationId xmlns:p14="http://schemas.microsoft.com/office/powerpoint/2010/main" val="1688560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ontwikkelingsstoornis</a:t>
            </a:r>
            <a:endParaRPr lang="nl-NL" dirty="0"/>
          </a:p>
        </p:txBody>
      </p:sp>
      <p:sp>
        <p:nvSpPr>
          <p:cNvPr id="3" name="Tijdelijke aanduiding voor inhoud 2"/>
          <p:cNvSpPr>
            <a:spLocks noGrp="1"/>
          </p:cNvSpPr>
          <p:nvPr>
            <p:ph idx="1"/>
          </p:nvPr>
        </p:nvSpPr>
        <p:spPr/>
        <p:txBody>
          <a:bodyPr>
            <a:normAutofit fontScale="92500" lnSpcReduction="10000"/>
          </a:bodyPr>
          <a:lstStyle/>
          <a:p>
            <a:r>
              <a:rPr lang="nl-NL" b="1" u="sng" dirty="0" smtClean="0"/>
              <a:t>Ontwikkelingsstoornis</a:t>
            </a:r>
            <a:r>
              <a:rPr lang="nl-NL" dirty="0" smtClean="0"/>
              <a:t> is een aandoening die de ontwikkeling van een kind ernstig belemmert en treed altijd op in de kindertijd of pubertijd. De omgeving oefent wel invloed uit op de stoornis, maar de omgeving is NIET de oorzaak</a:t>
            </a:r>
          </a:p>
          <a:p>
            <a:endParaRPr lang="nl-NL" dirty="0"/>
          </a:p>
          <a:p>
            <a:r>
              <a:rPr lang="nl-NL" b="1" u="sng" dirty="0" smtClean="0"/>
              <a:t>Ontwikkelingsprobleem</a:t>
            </a:r>
            <a:r>
              <a:rPr lang="nl-NL" dirty="0" smtClean="0"/>
              <a:t> is WEL veroorzaakt door de omgeving, bijvoorbeeld een traumatische ervaring waardoor er gedragsverandering optreed zoals angst, agressie etc. De ontwikkeling wordt minder belemmerd, het kind heeft nog steeds vermogen om zich verder te ontwikkelen</a:t>
            </a:r>
          </a:p>
          <a:p>
            <a:endParaRPr lang="nl-NL" dirty="0"/>
          </a:p>
          <a:p>
            <a:r>
              <a:rPr lang="nl-NL" dirty="0" smtClean="0"/>
              <a:t>Door middel van NORMTABELLEN wordt gekeken in hoeverre men zich ‘zorgen’ moet maken over de achterstand van een kind. (lezen pagina 80)</a:t>
            </a:r>
            <a:endParaRPr lang="nl-NL" dirty="0"/>
          </a:p>
        </p:txBody>
      </p:sp>
    </p:spTree>
    <p:extLst>
      <p:ext uri="{BB962C8B-B14F-4D97-AF65-F5344CB8AC3E}">
        <p14:creationId xmlns:p14="http://schemas.microsoft.com/office/powerpoint/2010/main" val="27791286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Deze periode</a:t>
            </a:r>
            <a:endParaRPr lang="nl-NL" dirty="0"/>
          </a:p>
        </p:txBody>
      </p:sp>
      <p:sp>
        <p:nvSpPr>
          <p:cNvPr id="3" name="Tijdelijke aanduiding voor inhoud 2"/>
          <p:cNvSpPr>
            <a:spLocks noGrp="1"/>
          </p:cNvSpPr>
          <p:nvPr>
            <p:ph idx="1"/>
          </p:nvPr>
        </p:nvSpPr>
        <p:spPr>
          <a:xfrm>
            <a:off x="2806158" y="1606733"/>
            <a:ext cx="10178322" cy="4571999"/>
          </a:xfrm>
        </p:spPr>
        <p:txBody>
          <a:bodyPr>
            <a:normAutofit fontScale="92500" lnSpcReduction="10000"/>
          </a:bodyPr>
          <a:lstStyle/>
          <a:p>
            <a:r>
              <a:rPr lang="nl-NL" dirty="0" smtClean="0"/>
              <a:t>Veel voorkomende doelgroepen binnen gespecialiseerde opvang zijn:</a:t>
            </a:r>
          </a:p>
          <a:p>
            <a:pPr lvl="1"/>
            <a:r>
              <a:rPr lang="nl-NL" dirty="0" smtClean="0"/>
              <a:t>Verstandelijke beperking</a:t>
            </a:r>
          </a:p>
          <a:p>
            <a:pPr lvl="1"/>
            <a:r>
              <a:rPr lang="nl-NL" dirty="0" smtClean="0"/>
              <a:t>ASS</a:t>
            </a:r>
          </a:p>
          <a:p>
            <a:pPr lvl="1"/>
            <a:r>
              <a:rPr lang="nl-NL" dirty="0" smtClean="0"/>
              <a:t>ADD en ADHD</a:t>
            </a:r>
          </a:p>
          <a:p>
            <a:pPr lvl="1"/>
            <a:r>
              <a:rPr lang="nl-NL" dirty="0" smtClean="0"/>
              <a:t>DCD (lichte motorische stoornissen)</a:t>
            </a:r>
          </a:p>
          <a:p>
            <a:pPr lvl="1"/>
            <a:r>
              <a:rPr lang="nl-NL" b="1" dirty="0" smtClean="0"/>
              <a:t>NAH</a:t>
            </a:r>
          </a:p>
          <a:p>
            <a:pPr lvl="1"/>
            <a:r>
              <a:rPr lang="nl-NL" b="1" dirty="0" smtClean="0"/>
              <a:t>Communicatiestoornissen</a:t>
            </a:r>
          </a:p>
          <a:p>
            <a:pPr lvl="1"/>
            <a:r>
              <a:rPr lang="nl-NL" b="1" dirty="0" smtClean="0"/>
              <a:t>Zintuigelijke beperkingen</a:t>
            </a:r>
          </a:p>
          <a:p>
            <a:pPr lvl="1"/>
            <a:r>
              <a:rPr lang="nl-NL" b="1" dirty="0" smtClean="0"/>
              <a:t>Angststoornissen</a:t>
            </a:r>
          </a:p>
          <a:p>
            <a:pPr lvl="1"/>
            <a:r>
              <a:rPr lang="nl-NL" b="1" dirty="0" smtClean="0"/>
              <a:t>Dwangstoornis (OCS)</a:t>
            </a:r>
          </a:p>
          <a:p>
            <a:pPr lvl="1"/>
            <a:r>
              <a:rPr lang="nl-NL" dirty="0" smtClean="0"/>
              <a:t>Hechtingsproblematiek</a:t>
            </a:r>
          </a:p>
          <a:p>
            <a:pPr lvl="1"/>
            <a:r>
              <a:rPr lang="nl-NL" b="1" dirty="0" smtClean="0"/>
              <a:t>Hoogbegaafdheid</a:t>
            </a:r>
          </a:p>
          <a:p>
            <a:pPr lvl="1"/>
            <a:r>
              <a:rPr lang="nl-NL" b="1" dirty="0" err="1" smtClean="0"/>
              <a:t>Hooggevoeligheid</a:t>
            </a:r>
            <a:r>
              <a:rPr lang="nl-NL" b="1" dirty="0" smtClean="0"/>
              <a:t> </a:t>
            </a:r>
            <a:endParaRPr lang="nl-NL" b="1" dirty="0"/>
          </a:p>
        </p:txBody>
      </p:sp>
    </p:spTree>
    <p:extLst>
      <p:ext uri="{BB962C8B-B14F-4D97-AF65-F5344CB8AC3E}">
        <p14:creationId xmlns:p14="http://schemas.microsoft.com/office/powerpoint/2010/main" val="17075566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NAH </a:t>
            </a:r>
            <a:br>
              <a:rPr lang="nl-NL" dirty="0" smtClean="0"/>
            </a:br>
            <a:r>
              <a:rPr lang="nl-NL" dirty="0" smtClean="0"/>
              <a:t>Niet aangeboren hersenletsel</a:t>
            </a:r>
            <a:endParaRPr lang="nl-NL" dirty="0"/>
          </a:p>
        </p:txBody>
      </p:sp>
      <p:sp>
        <p:nvSpPr>
          <p:cNvPr id="3" name="Tijdelijke aanduiding voor inhoud 2"/>
          <p:cNvSpPr>
            <a:spLocks noGrp="1"/>
          </p:cNvSpPr>
          <p:nvPr>
            <p:ph idx="1"/>
          </p:nvPr>
        </p:nvSpPr>
        <p:spPr/>
        <p:txBody>
          <a:bodyPr/>
          <a:lstStyle/>
          <a:p>
            <a:pPr marL="0" indent="0">
              <a:buNone/>
            </a:pPr>
            <a:r>
              <a:rPr lang="nl-NL" dirty="0" smtClean="0"/>
              <a:t>Is een verzamelnaam voor alle beschadigingen aan de hersenen die op latere leeftijd zijn ontstaan</a:t>
            </a:r>
          </a:p>
          <a:p>
            <a:pPr marL="0" indent="0">
              <a:buNone/>
            </a:pPr>
            <a:r>
              <a:rPr lang="nl-NL" dirty="0" smtClean="0"/>
              <a:t>Gezonde hersenen:</a:t>
            </a:r>
          </a:p>
          <a:p>
            <a:pPr marL="0" indent="0">
              <a:buNone/>
            </a:pPr>
            <a:r>
              <a:rPr lang="nl-NL" dirty="0" smtClean="0"/>
              <a:t>								 </a:t>
            </a:r>
            <a:r>
              <a:rPr lang="nl-NL" dirty="0" smtClean="0">
                <a:hlinkClick r:id="rId4"/>
              </a:rPr>
              <a:t>https</a:t>
            </a:r>
            <a:r>
              <a:rPr lang="nl-NL" dirty="0">
                <a:hlinkClick r:id="rId4"/>
              </a:rPr>
              <a:t>://www.youtube.com/watch?v=7W9jaoJCaRk</a:t>
            </a:r>
            <a:endParaRPr lang="nl-NL" dirty="0"/>
          </a:p>
          <a:p>
            <a:pPr marL="0" indent="0">
              <a:buNone/>
            </a:pPr>
            <a:endParaRPr lang="nl-NL" dirty="0"/>
          </a:p>
        </p:txBody>
      </p:sp>
      <p:pic>
        <p:nvPicPr>
          <p:cNvPr id="4" name="7W9jaoJCaRk"/>
          <p:cNvPicPr>
            <a:picLocks noRot="1" noChangeAspect="1"/>
          </p:cNvPicPr>
          <p:nvPr>
            <a:videoFile r:link="rId1"/>
          </p:nvPr>
        </p:nvPicPr>
        <p:blipFill>
          <a:blip r:embed="rId5"/>
          <a:stretch>
            <a:fillRect/>
          </a:stretch>
        </p:blipFill>
        <p:spPr>
          <a:xfrm>
            <a:off x="6736080" y="3960985"/>
            <a:ext cx="4572000" cy="2571750"/>
          </a:xfrm>
          <a:prstGeom prst="rect">
            <a:avLst/>
          </a:prstGeom>
        </p:spPr>
      </p:pic>
      <p:pic>
        <p:nvPicPr>
          <p:cNvPr id="5" name="0ANweSVbvDw"/>
          <p:cNvPicPr>
            <a:picLocks noRot="1" noChangeAspect="1"/>
          </p:cNvPicPr>
          <p:nvPr>
            <a:videoFile r:link="rId2"/>
          </p:nvPr>
        </p:nvPicPr>
        <p:blipFill>
          <a:blip r:embed="rId6"/>
          <a:stretch>
            <a:fillRect/>
          </a:stretch>
        </p:blipFill>
        <p:spPr>
          <a:xfrm>
            <a:off x="1406434" y="3960985"/>
            <a:ext cx="4572000" cy="2571750"/>
          </a:xfrm>
          <a:prstGeom prst="rect">
            <a:avLst/>
          </a:prstGeom>
        </p:spPr>
      </p:pic>
    </p:spTree>
    <p:extLst>
      <p:ext uri="{BB962C8B-B14F-4D97-AF65-F5344CB8AC3E}">
        <p14:creationId xmlns:p14="http://schemas.microsoft.com/office/powerpoint/2010/main" val="32853334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samengevat</a:t>
            </a:r>
            <a:endParaRPr lang="nl-NL" dirty="0"/>
          </a:p>
        </p:txBody>
      </p:sp>
      <p:sp>
        <p:nvSpPr>
          <p:cNvPr id="3" name="Tijdelijke aanduiding voor inhoud 2"/>
          <p:cNvSpPr>
            <a:spLocks noGrp="1"/>
          </p:cNvSpPr>
          <p:nvPr>
            <p:ph idx="1"/>
          </p:nvPr>
        </p:nvSpPr>
        <p:spPr>
          <a:xfrm>
            <a:off x="1251678" y="1397726"/>
            <a:ext cx="10178322" cy="5185953"/>
          </a:xfrm>
        </p:spPr>
        <p:txBody>
          <a:bodyPr>
            <a:normAutofit fontScale="77500" lnSpcReduction="20000"/>
          </a:bodyPr>
          <a:lstStyle/>
          <a:p>
            <a:pPr marL="0" indent="0">
              <a:buNone/>
            </a:pPr>
            <a:r>
              <a:rPr lang="nl-NL" dirty="0" smtClean="0"/>
              <a:t>De hersenen bestaan uit twee helften die elk wat anders doen, maar wel samenwerken. Links is gericht op de rechterzijde van het lichaam, rechts op de linkerzijde van het lichaam. Links is meer betrokken bij emoties en meer betrokken bij de verwerking van de informatie via de ogen. Rechts is meer betrokken bij het rationele, dit is het logisch denken</a:t>
            </a:r>
          </a:p>
          <a:p>
            <a:pPr marL="0" indent="0">
              <a:buNone/>
            </a:pPr>
            <a:endParaRPr lang="nl-NL" dirty="0" smtClean="0"/>
          </a:p>
          <a:p>
            <a:pPr marL="0" indent="0">
              <a:buNone/>
            </a:pPr>
            <a:r>
              <a:rPr lang="nl-NL" dirty="0" smtClean="0"/>
              <a:t>De hersenstam zorgt voor dat we in leven blijven en regelt de ademhaling, de bloeddruk en de lichaamstemperatuur</a:t>
            </a:r>
          </a:p>
          <a:p>
            <a:pPr marL="0" indent="0">
              <a:buNone/>
            </a:pPr>
            <a:endParaRPr lang="nl-NL" dirty="0"/>
          </a:p>
          <a:p>
            <a:pPr marL="0" indent="0">
              <a:buNone/>
            </a:pPr>
            <a:r>
              <a:rPr lang="nl-NL" dirty="0" smtClean="0"/>
              <a:t>De tussenhersenen selecteren de binnengekomen informatie en geven deze door</a:t>
            </a:r>
          </a:p>
          <a:p>
            <a:pPr marL="0" indent="0">
              <a:buNone/>
            </a:pPr>
            <a:endParaRPr lang="nl-NL" dirty="0"/>
          </a:p>
          <a:p>
            <a:pPr marL="0" indent="0">
              <a:buNone/>
            </a:pPr>
            <a:r>
              <a:rPr lang="nl-NL" dirty="0" smtClean="0"/>
              <a:t>De grote hersenen regelen ons bewustzijn, onze persoonlijkheid en ons denkvermogen</a:t>
            </a:r>
          </a:p>
          <a:p>
            <a:pPr marL="0" indent="0">
              <a:buNone/>
            </a:pPr>
            <a:endParaRPr lang="nl-NL" dirty="0"/>
          </a:p>
          <a:p>
            <a:pPr marL="0" indent="0">
              <a:buNone/>
            </a:pPr>
            <a:r>
              <a:rPr lang="nl-NL" dirty="0" smtClean="0"/>
              <a:t>De kleine hersenen sturen aan de lopende band boodschappen naar de spieren, zodat bewegingen soepel verlopen</a:t>
            </a:r>
          </a:p>
          <a:p>
            <a:pPr marL="0" indent="0">
              <a:buNone/>
            </a:pPr>
            <a:endParaRPr lang="nl-NL" dirty="0"/>
          </a:p>
          <a:p>
            <a:pPr marL="0" indent="0">
              <a:buNone/>
            </a:pPr>
            <a:r>
              <a:rPr lang="nl-NL" dirty="0" smtClean="0"/>
              <a:t>De hersenen zijn flexibel: ze veranderen </a:t>
            </a:r>
            <a:r>
              <a:rPr lang="nl-NL" dirty="0" err="1" smtClean="0"/>
              <a:t>voordurend</a:t>
            </a:r>
            <a:r>
              <a:rPr lang="nl-NL" dirty="0" smtClean="0"/>
              <a:t> en reageren continu op de informatie die binnenkomt via onze zintuigen. Onze hersenen herkennen de binnengekomen informatie en zijn daarom in staat om adequaat te reageren.</a:t>
            </a:r>
          </a:p>
          <a:p>
            <a:pPr marL="0" indent="0">
              <a:buNone/>
            </a:pPr>
            <a:r>
              <a:rPr lang="nl-NL" dirty="0" smtClean="0"/>
              <a:t>Zonder zuurstof sterven ze af. Dode hersencellen kunnen maar beperkt hersteld worden, de functie van beschadigde hersencellen kunnen andere hersencellen overnemen</a:t>
            </a:r>
            <a:endParaRPr lang="nl-NL" dirty="0"/>
          </a:p>
        </p:txBody>
      </p:sp>
    </p:spTree>
    <p:extLst>
      <p:ext uri="{BB962C8B-B14F-4D97-AF65-F5344CB8AC3E}">
        <p14:creationId xmlns:p14="http://schemas.microsoft.com/office/powerpoint/2010/main" val="978981117"/>
      </p:ext>
    </p:extLst>
  </p:cSld>
  <p:clrMapOvr>
    <a:masterClrMapping/>
  </p:clrMapOvr>
  <p:timing>
    <p:tnLst>
      <p:par>
        <p:cTn id="1" dur="indefinite" restart="never" nodeType="tmRoot"/>
      </p:par>
    </p:tnLst>
  </p:timing>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otalTime>212</TotalTime>
  <Words>762</Words>
  <Application>Microsoft Office PowerPoint</Application>
  <PresentationFormat>Breedbeeld</PresentationFormat>
  <Paragraphs>129</Paragraphs>
  <Slides>14</Slides>
  <Notes>0</Notes>
  <HiddenSlides>0</HiddenSlides>
  <MMClips>4</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14</vt:i4>
      </vt:variant>
    </vt:vector>
  </HeadingPairs>
  <TitlesOfParts>
    <vt:vector size="18" baseType="lpstr">
      <vt:lpstr>Arial</vt:lpstr>
      <vt:lpstr>Gill Sans MT</vt:lpstr>
      <vt:lpstr>Impact</vt:lpstr>
      <vt:lpstr>Badge</vt:lpstr>
      <vt:lpstr>Ontwikkelingspyschologie</vt:lpstr>
      <vt:lpstr>Periode opdracht</vt:lpstr>
      <vt:lpstr>Periode planning</vt:lpstr>
      <vt:lpstr>PowerPoint-presentatie</vt:lpstr>
      <vt:lpstr>Gespecialiseerde opvang</vt:lpstr>
      <vt:lpstr>ontwikkelingsstoornis</vt:lpstr>
      <vt:lpstr>Deze periode</vt:lpstr>
      <vt:lpstr>NAH  Niet aangeboren hersenletsel</vt:lpstr>
      <vt:lpstr>samengevat</vt:lpstr>
      <vt:lpstr>PowerPoint-presentatie</vt:lpstr>
      <vt:lpstr>NAH</vt:lpstr>
      <vt:lpstr>PowerPoint-presentatie</vt:lpstr>
      <vt:lpstr>begeleiding</vt:lpstr>
      <vt:lpstr>In je logboek…</vt:lpstr>
    </vt:vector>
  </TitlesOfParts>
  <Company>Noorderpoort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Ontwikkelingspyschologie</dc:title>
  <dc:creator>Ryanne van der Laan</dc:creator>
  <cp:lastModifiedBy>Ryanne van der Laan</cp:lastModifiedBy>
  <cp:revision>21</cp:revision>
  <dcterms:created xsi:type="dcterms:W3CDTF">2020-02-13T07:43:18Z</dcterms:created>
  <dcterms:modified xsi:type="dcterms:W3CDTF">2020-05-07T09:14:42Z</dcterms:modified>
</cp:coreProperties>
</file>